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ppt/tags/tag20.xml" ContentType="application/vnd.openxmlformats-officedocument.presentationml.tags+xml"/>
  <Override PartName="/ppt/notesSlides/notesSlide22.xml" ContentType="application/vnd.openxmlformats-officedocument.presentationml.notesSlide+xml"/>
  <Override PartName="/ppt/tags/tag21.xml" ContentType="application/vnd.openxmlformats-officedocument.presentationml.tags+xml"/>
  <Override PartName="/ppt/notesSlides/notesSlide23.xml" ContentType="application/vnd.openxmlformats-officedocument.presentationml.notesSlide+xml"/>
  <Override PartName="/ppt/tags/tag22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5"/>
    <p:sldMasterId id="2147483774" r:id="rId6"/>
    <p:sldMasterId id="2147483781" r:id="rId7"/>
    <p:sldMasterId id="2147483788" r:id="rId8"/>
  </p:sldMasterIdLst>
  <p:notesMasterIdLst>
    <p:notesMasterId r:id="rId35"/>
  </p:notesMasterIdLst>
  <p:handoutMasterIdLst>
    <p:handoutMasterId r:id="rId36"/>
  </p:handoutMasterIdLst>
  <p:sldIdLst>
    <p:sldId id="436" r:id="rId9"/>
    <p:sldId id="433" r:id="rId10"/>
    <p:sldId id="460" r:id="rId11"/>
    <p:sldId id="407" r:id="rId12"/>
    <p:sldId id="408" r:id="rId13"/>
    <p:sldId id="440" r:id="rId14"/>
    <p:sldId id="411" r:id="rId15"/>
    <p:sldId id="441" r:id="rId16"/>
    <p:sldId id="461" r:id="rId17"/>
    <p:sldId id="447" r:id="rId18"/>
    <p:sldId id="446" r:id="rId19"/>
    <p:sldId id="445" r:id="rId20"/>
    <p:sldId id="444" r:id="rId21"/>
    <p:sldId id="443" r:id="rId22"/>
    <p:sldId id="442" r:id="rId23"/>
    <p:sldId id="450" r:id="rId24"/>
    <p:sldId id="454" r:id="rId25"/>
    <p:sldId id="453" r:id="rId26"/>
    <p:sldId id="456" r:id="rId27"/>
    <p:sldId id="452" r:id="rId28"/>
    <p:sldId id="457" r:id="rId29"/>
    <p:sldId id="458" r:id="rId30"/>
    <p:sldId id="451" r:id="rId31"/>
    <p:sldId id="459" r:id="rId32"/>
    <p:sldId id="455" r:id="rId33"/>
    <p:sldId id="435" r:id="rId34"/>
  </p:sldIdLst>
  <p:sldSz cx="9144000" cy="6858000" type="screen4x3"/>
  <p:notesSz cx="6858000" cy="9313863"/>
  <p:custDataLst>
    <p:tags r:id="rId3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MC" initials="U" lastIdx="3" clrIdx="0"/>
  <p:cmAuthor id="1" name="Jonathan Lucas (US - NC)" initials="JL" lastIdx="1" clrIdx="1"/>
  <p:cmAuthor id="2" name="Ashley Mayo" initials="AM" lastIdx="9" clrIdx="2">
    <p:extLst>
      <p:ext uri="{19B8F6BF-5375-455C-9EA6-DF929625EA0E}">
        <p15:presenceInfo xmlns:p15="http://schemas.microsoft.com/office/powerpoint/2012/main" userId="S-1-5-21-3803739944-511804359-1636214392-13949" providerId="AD"/>
      </p:ext>
    </p:extLst>
  </p:cmAuthor>
  <p:cmAuthor id="3" name="Eunice Okumu" initials="EO" lastIdx="2" clrIdx="3">
    <p:extLst>
      <p:ext uri="{19B8F6BF-5375-455C-9EA6-DF929625EA0E}">
        <p15:presenceInfo xmlns:p15="http://schemas.microsoft.com/office/powerpoint/2012/main" userId="S-1-5-21-3003367119-45151493-406046460-376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74"/>
    <a:srgbClr val="669900"/>
    <a:srgbClr val="660033"/>
    <a:srgbClr val="92D050"/>
    <a:srgbClr val="F0DCF0"/>
    <a:srgbClr val="FFE1FF"/>
    <a:srgbClr val="9A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89" autoAdjust="0"/>
    <p:restoredTop sz="80676" autoAdjust="0"/>
  </p:normalViewPr>
  <p:slideViewPr>
    <p:cSldViewPr>
      <p:cViewPr>
        <p:scale>
          <a:sx n="60" d="100"/>
          <a:sy n="60" d="100"/>
        </p:scale>
        <p:origin x="43" y="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07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07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fld id="{DD931C95-467B-4A1F-BFF3-FF0BDF1B4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1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07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2C7B8-868C-48F0-ACF3-0F448B8F976C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6" y="4424404"/>
            <a:ext cx="5486709" cy="41902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07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A83C3-4F95-4190-8379-F5EE4652D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Zvisina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kufanana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 ASPIRE, HAPANA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echiyereso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(placebo)(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mushonga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mu HOPE.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3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93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94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11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Vose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mutsvakurudzo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vanopa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rubatsiro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rwakakosha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kutsvakurudzo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chero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vachitaurira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vashandi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vemutsvakurudzo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pavanenge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vasiri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kushandisa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58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56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81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450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287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47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Pakati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pemadzimai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nemakore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anopfuura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makumi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maviri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nerimwe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(21),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akashandisa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zvakanyanya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dzose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kupfuura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madzimai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echidiki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hutachiwana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hwe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hwakadzivirirwa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nechikamu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chinodarika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pakati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nepakati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(1/2). Mu ASPIRE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kudzivirira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kwakanyanya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kwakaonekwa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vainyanya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kuishandisa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kupfuura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vaviri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pazvikamu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zvitatu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264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676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78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843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155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Vashandi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vetsvakurudzo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vachachengetedza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umbowo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pamusoro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pamadzimai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mutsvakurudzo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zvakavanzika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varipozve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kutaura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pamusoro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HOPE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uye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kupindura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chero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mibvunzo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vamwe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vavo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vanhu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vemunharaunda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sezvingadiwa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Nokutsigira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vamwe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vavo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uye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vanhu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vemunharaunda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varikubatsiravo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pakurwisa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HIV/AIDS.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133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3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Imwe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tsvakurudzo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yakaongorora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ring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yedapivirine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yemukati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menhengo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yesikarudzi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yemudzimai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inonzi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IPM 027 (The Ring Study)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yakaratidza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zvakabuda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zvakafanana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23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Uhu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hurongwa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hunosanganisira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mvumo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kubva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kune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vanoona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nezvetsvakurudzo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uye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zvinobvumidzwa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munyika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iyoyo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uye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chimwe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nechimwe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chinotora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nguva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44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Tsvakurudzo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Open- Label Extension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dzinoitwazve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kuwana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umbowo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hwakapamhidzirwa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pamusoro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pechigadzirwa,zvakafanana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nokushaya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njodzi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uye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kushandisa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nemazvo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87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56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43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86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D505D15-6459-436B-8728-2A2C9F52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62400" y="1371600"/>
            <a:ext cx="47244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743200" cy="3581400"/>
          </a:xfrm>
        </p:spPr>
        <p:txBody>
          <a:bodyPr anchor="t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1440140" y="3694906"/>
            <a:ext cx="4648200" cy="1588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7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41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48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98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783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01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86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88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74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129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35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5E5E469-9E19-4C9A-A447-D3CB0C3C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9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31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59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39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3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30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19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3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5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230AA6D-6674-460F-B129-5B098C94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737600" y="152400"/>
            <a:ext cx="228600" cy="18634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79400" y="152400"/>
            <a:ext cx="8455025" cy="18634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79400" y="338742"/>
            <a:ext cx="8455025" cy="11309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737600" y="338742"/>
            <a:ext cx="228600" cy="11052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 descr="MTN LOGO_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0"/>
            <a:ext cx="11699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2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2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5" Type="http://schemas.openxmlformats.org/officeDocument/2006/relationships/image" Target="../media/image22.jp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5" Type="http://schemas.openxmlformats.org/officeDocument/2006/relationships/image" Target="../media/image24.jpe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09600" y="4058403"/>
            <a:ext cx="8001000" cy="2369880"/>
          </a:xfrm>
        </p:spPr>
        <p:txBody>
          <a:bodyPr wrap="square" anchor="t" anchorCtr="1">
            <a:spAutoFit/>
          </a:bodyPr>
          <a:lstStyle/>
          <a:p>
            <a:r>
              <a:rPr lang="en-US" altLang="en-US" sz="6000" b="1" dirty="0">
                <a:latin typeface="Calibri" panose="020F0502020204030204" pitchFamily="34" charset="0"/>
              </a:rPr>
              <a:t>Overview</a:t>
            </a:r>
            <a:br>
              <a:rPr lang="en-US" altLang="en-US" sz="6000" b="1" dirty="0">
                <a:latin typeface="Calibri" panose="020F0502020204030204" pitchFamily="34" charset="0"/>
              </a:rPr>
            </a:br>
            <a:r>
              <a:rPr lang="en-US" b="1" dirty="0" err="1">
                <a:latin typeface="Calibri" panose="020F0502020204030204" pitchFamily="34" charset="0"/>
              </a:rPr>
              <a:t>Umbowo</a:t>
            </a:r>
            <a:r>
              <a:rPr lang="en-US" b="1" dirty="0">
                <a:latin typeface="Calibri" panose="020F0502020204030204" pitchFamily="34" charset="0"/>
              </a:rPr>
              <a:t>  </a:t>
            </a:r>
            <a:r>
              <a:rPr lang="en-US" b="1" dirty="0" err="1">
                <a:latin typeface="Calibri" panose="020F0502020204030204" pitchFamily="34" charset="0"/>
              </a:rPr>
              <a:t>hwemadzimai</a:t>
            </a:r>
            <a:r>
              <a:rPr lang="en-US" b="1" dirty="0">
                <a:latin typeface="Calibri" panose="020F0502020204030204" pitchFamily="34" charset="0"/>
              </a:rPr>
              <a:t>, </a:t>
            </a:r>
            <a:r>
              <a:rPr lang="en-US" b="1" dirty="0" err="1">
                <a:latin typeface="Calibri" panose="020F0502020204030204" pitchFamily="34" charset="0"/>
              </a:rPr>
              <a:t>vamwe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vavo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uye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vemunharaunda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1" y="155704"/>
            <a:ext cx="2959099" cy="1020890"/>
          </a:xfrm>
          <a:prstGeom prst="rect">
            <a:avLst/>
          </a:prstGeom>
        </p:spPr>
      </p:pic>
      <p:pic>
        <p:nvPicPr>
          <p:cNvPr id="5" name="Picture 4" descr="C:\Users\amayo\AppData\Local\Microsoft\Windows\Temporary Internet Files\Content.Outlook\HHF5TJ64\Hope_Study_1Tag_PMS (00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09869"/>
            <a:ext cx="4291352" cy="2071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97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90016" cy="1143000"/>
          </a:xfrm>
        </p:spPr>
        <p:txBody>
          <a:bodyPr/>
          <a:lstStyle/>
          <a:p>
            <a:r>
              <a:rPr lang="en-US" sz="3400" b="1" dirty="0" err="1">
                <a:latin typeface="Calibri" panose="020F0502020204030204" pitchFamily="34" charset="0"/>
              </a:rPr>
              <a:t>Ko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tsvakurudzo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yakareba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sei</a:t>
            </a:r>
            <a:r>
              <a:rPr lang="en-US" sz="3400" b="1" dirty="0">
                <a:latin typeface="Calibri" panose="020F0502020204030204" pitchFamily="34" charset="0"/>
              </a:rPr>
              <a:t>?</a:t>
            </a:r>
            <a:br>
              <a:rPr lang="en-US" sz="3400" b="1" dirty="0">
                <a:latin typeface="Calibri" panose="020F0502020204030204" pitchFamily="34" charset="0"/>
              </a:rPr>
            </a:br>
            <a:r>
              <a:rPr lang="en-US" sz="3400" b="1" dirty="0" err="1">
                <a:latin typeface="Calibri" panose="020F0502020204030204" pitchFamily="34" charset="0"/>
              </a:rPr>
              <a:t>Ko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kushanya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kutsvakurudzo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kunoitwa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kangani</a:t>
            </a:r>
            <a:r>
              <a:rPr lang="en-US" sz="3400" b="1" dirty="0">
                <a:latin typeface="Calibri" panose="020F0502020204030204" pitchFamily="34" charset="0"/>
              </a:rPr>
              <a:t>?</a:t>
            </a:r>
            <a:endParaRPr lang="en-US" sz="3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1" y="1638300"/>
            <a:ext cx="6146816" cy="4838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Mudzimai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woga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woga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achapinda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mu HOPE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achange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arimo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kwenguva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ingangoita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gore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rimwe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Kushanya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kutsvakurudzo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kuchaitwa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mwedzi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woga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woga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kwemwedzi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mitatu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yokutanga,uye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zvakare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kamwe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pamwedzi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mitatu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yoga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mushure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mazvo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534697" y="3765611"/>
            <a:ext cx="1112439" cy="2025589"/>
            <a:chOff x="2362199" y="3818938"/>
            <a:chExt cx="1828800" cy="2874474"/>
          </a:xfrm>
        </p:grpSpPr>
        <p:sp>
          <p:nvSpPr>
            <p:cNvPr id="5" name="Rectangle 4"/>
            <p:cNvSpPr/>
            <p:nvPr/>
          </p:nvSpPr>
          <p:spPr>
            <a:xfrm>
              <a:off x="3505198" y="6409738"/>
              <a:ext cx="685801" cy="2836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62199" y="3818938"/>
              <a:ext cx="923517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85931"/>
            <a:ext cx="2377646" cy="27434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6660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3999" cy="1143000"/>
          </a:xfrm>
        </p:spPr>
        <p:txBody>
          <a:bodyPr/>
          <a:lstStyle/>
          <a:p>
            <a:r>
              <a:rPr lang="fi-FI" sz="4000" b="1" dirty="0">
                <a:latin typeface="Calibri" panose="020F0502020204030204" pitchFamily="34" charset="0"/>
              </a:rPr>
              <a:t>Ko maring emukati menhengo yesikarudzi yemudzimai akadini mu HOPE?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4267200" cy="45720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Madzimai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ose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achapiwa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ring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yemukati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menhengo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yesikarudzi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yemudzimai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dapivirine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kana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vachiida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vaishandise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mwedzi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wega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wega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1715069"/>
            <a:ext cx="3249450" cy="45297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1043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</a:rPr>
              <a:t>Chii </a:t>
            </a:r>
            <a:r>
              <a:rPr lang="en-GB" b="1" dirty="0" err="1">
                <a:latin typeface="Calibri" panose="020F0502020204030204" pitchFamily="34" charset="0"/>
              </a:rPr>
              <a:t>chichakumbirwa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madzimai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achapinda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muHOPE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kuti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aite</a:t>
            </a:r>
            <a:r>
              <a:rPr lang="en-GB" b="1" dirty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2192655"/>
            <a:ext cx="4546616" cy="3480054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Vose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vemutsvakurudzo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vanokodzera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kupinda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vachakokwa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kupinda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muHOPE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kuuya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kukushanya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kwakatarwa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kwetsvakurudzo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nguva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dzose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61082"/>
            <a:ext cx="4114800" cy="2743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1388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09" y="1981199"/>
            <a:ext cx="5839691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Vose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vari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mutsvakurudzo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vachapiwa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ring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yedapivirine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yemukati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menhengo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yesikarudzi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yemudzimai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kana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vachiida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vaishandise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mwedzi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woga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woga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Madzimai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anokwanisa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kupinda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mutsvakurudzo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zvisinei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nokuti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vasarudza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ring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senzira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yokudzivirira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HIV kana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havana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sz="30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8209" y="82022"/>
            <a:ext cx="86473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Chii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chichakumbirwa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madzimai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achapinda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muHOPE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kuti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aite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1934" y="2323961"/>
            <a:ext cx="2560542" cy="32006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4141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95824"/>
            <a:ext cx="8610600" cy="3066776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Madzimai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anosarudza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ring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senzira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yokudzivirira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HIV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vachapangwa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mazano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nokudzidziswa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pamusoro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pekushandisa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ring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vachakumbirwa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kupindura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mibvunzo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pamusoro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pekushandisa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ring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" y="-31730"/>
            <a:ext cx="8763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Chii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chichakumbirwa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madzimai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achapinda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muHOPE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kuti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aite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326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7366" y="1600200"/>
            <a:ext cx="5152334" cy="4876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Vari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mutsvakurudzo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vanokwanisa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kushandura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pfungwa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dzavo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pamusoro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pekushandisa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ring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kunyangwe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mushure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mekupinda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mutsvakurudzo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marL="0" indent="0">
              <a:lnSpc>
                <a:spcPct val="90000"/>
              </a:lnSpc>
              <a:buNone/>
            </a:pPr>
            <a:endParaRPr lang="en-US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Rangarirai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zvakadaro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ring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inokwanisa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kudzivirira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HIV kana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ichishandiswa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chete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0782"/>
            <a:ext cx="88900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Chii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chichakumbirwa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madzimai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achapinda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muHOPE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kuti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aite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590800"/>
            <a:ext cx="3572566" cy="23837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2769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585216" cy="4262628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Vose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varimutsvakurudzo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zvisinei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kuti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varikushandisa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ring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vachakumbirwa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Kudaira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mibvunzo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pamusoro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pehutano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hwavo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zvemasanganiro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epabonde</a:t>
            </a:r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Kupangwa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mazano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pamusoro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pekuti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njodzi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ive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shoma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pamusoro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pemakondomu</a:t>
            </a:r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Kushandisa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nzira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yokuronga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mhuri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kudzivirira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pamuviri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0782"/>
            <a:ext cx="88900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Chii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chichakumbirwa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madzimai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achapinda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muHOPE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kuti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aite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8733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61416" cy="4191000"/>
          </a:xfrm>
        </p:spPr>
        <p:txBody>
          <a:bodyPr/>
          <a:lstStyle/>
          <a:p>
            <a:pPr marL="0" lvl="0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Vose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varimutsvakurudzo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zvisinei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kuti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varikushandisa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ring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vachakumbirwa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Panekumwe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kushanya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kuongororwa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zvehutano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Kuita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ongororo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dzemurabhoritari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zvinosanganisira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ongororo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dzezvirwere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zvepabonde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dzepamuviri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dze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HIV.</a:t>
            </a:r>
          </a:p>
          <a:p>
            <a:pPr>
              <a:lnSpc>
                <a:spcPct val="90000"/>
              </a:lnSpc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Kupa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ropa,bvudzi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zvitorwa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zvemukati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menhengo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yesikarudzi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yemudzimai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zviri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pakadonje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0782"/>
            <a:ext cx="88900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Chii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chichakumbirwa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madzimai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achapinda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muHOPE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kuti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aite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1511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pl-PL" b="1" dirty="0">
                <a:latin typeface="Calibri" panose="020F0502020204030204" pitchFamily="34" charset="0"/>
              </a:rPr>
              <a:t>Ko madzimai anoramba kupinda mu HOPE?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6309" y="1905000"/>
            <a:ext cx="5408007" cy="4262628"/>
          </a:xfrm>
        </p:spPr>
        <p:txBody>
          <a:bodyPr/>
          <a:lstStyle/>
          <a:p>
            <a:pPr marL="0" lvl="0" indent="0">
              <a:buNone/>
            </a:pP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Kana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wemutsvakurudzo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akasarudza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haadi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kupinda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mu HOPE,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uchabvunzwa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kana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achida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kushanya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kamwe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chete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kupa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umbowo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pamusoro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pechikonzero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asingadi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kupinda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675" y="2893215"/>
            <a:ext cx="2688569" cy="22861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8049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pl-PL" b="1" dirty="0">
                <a:latin typeface="Calibri" panose="020F0502020204030204" pitchFamily="34" charset="0"/>
              </a:rPr>
              <a:t>Ko madzimai anoramba kupinda mu HOPE?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76400"/>
            <a:ext cx="4337066" cy="449122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Vemutsvakurudzo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vakaramba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kupinda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mutsvakurudzo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vangangoshandura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pfungwa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dzavo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vopinda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mu HOPE,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ndokunge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tsvakurudzo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ichiri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kuenderera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mberi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vachizadzikisa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zvinodikanwa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kupinda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970" y="2501523"/>
            <a:ext cx="4267570" cy="28409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9989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52600" y="1450629"/>
            <a:ext cx="7391400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</a:rPr>
              <a:t>Zvii </a:t>
            </a:r>
            <a:r>
              <a:rPr lang="en-GB" b="1" dirty="0" err="1">
                <a:latin typeface="Calibri" panose="020F0502020204030204" pitchFamily="34" charset="0"/>
              </a:rPr>
              <a:t>zvakabuda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mutsvakurudzo</a:t>
            </a:r>
            <a:r>
              <a:rPr lang="en-GB" b="1" dirty="0">
                <a:latin typeface="Calibri" panose="020F0502020204030204" pitchFamily="34" charset="0"/>
              </a:rPr>
              <a:t> ye ASPIRE?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7" name="Picture 6" descr="C:\Users\amayo\AppData\Local\Microsoft\Windows\Temporary Internet Files\Content.Outlook\HHF5TJ64\Hope_Study_1Tag_PMS (00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08" y="5012843"/>
            <a:ext cx="3321629" cy="1680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 descr="C:\Jared\Dapivirine\MTN 020 communications\Logo\AspireLogoFina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4" t="31758" r="26379" b="34897"/>
          <a:stretch>
            <a:fillRect/>
          </a:stretch>
        </p:blipFill>
        <p:spPr bwMode="auto">
          <a:xfrm>
            <a:off x="142008" y="1677814"/>
            <a:ext cx="3276600" cy="181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3458817" y="1837435"/>
            <a:ext cx="5628628" cy="441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Tichitarisa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zvose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tsvakurudzo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ye ASPIRE (MTN 020)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yakaratidza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ring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yedapivirine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yemukati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menhengo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yesikarudzi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yemudzimai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dapivirine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vaginal ring)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yakadzivirira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hutachiwana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hwe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HIV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zvingangosvika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chikamu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chimwe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chete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pazvitatu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(1/3).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6104" y="3715904"/>
            <a:ext cx="1206500" cy="65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43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</a:rPr>
              <a:t>Ndedzipi </a:t>
            </a:r>
            <a:r>
              <a:rPr lang="en-GB" b="1" dirty="0" err="1">
                <a:latin typeface="Calibri" panose="020F0502020204030204" pitchFamily="34" charset="0"/>
              </a:rPr>
              <a:t>njodzi</a:t>
            </a:r>
            <a:r>
              <a:rPr lang="en-GB" b="1" dirty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6462" y="1611670"/>
            <a:ext cx="85865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Njodzi</a:t>
            </a:r>
            <a:r>
              <a:rPr lang="en-GB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dzokuva</a:t>
            </a:r>
            <a:r>
              <a:rPr lang="en-GB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mu HOPE </a:t>
            </a:r>
            <a:r>
              <a:rPr lang="en-GB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dzakafanana</a:t>
            </a:r>
            <a:r>
              <a:rPr lang="en-GB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nedzemu</a:t>
            </a:r>
            <a:r>
              <a:rPr lang="en-GB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ASPIRE: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Mungangonzwa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kusagadzikana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kana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kurwadziwa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kunobva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pakuongororwa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kana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pakutorwa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ropa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Ring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yemukati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menhengo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yesikarudzi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yemudzimai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ingangoita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amwe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madzimai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anzwe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kusagadzikana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vamwe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vangangoita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kuswinya,kuita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zvinobuda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, kana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kunzwawo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zvimwe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7872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2514600"/>
            <a:ext cx="8222615" cy="249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Mungangonzwa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kunyadziswa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nemibvunzo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zvinoitwa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mutsvakurudzo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Zvinogona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kuitika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imi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kana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umwe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wenyu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angangonzwa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ring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pamunenge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muchisangana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pabonde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</a:rPr>
              <a:t>Ndedzipi </a:t>
            </a:r>
            <a:r>
              <a:rPr lang="en-GB" b="1" dirty="0" err="1">
                <a:latin typeface="Calibri" panose="020F0502020204030204" pitchFamily="34" charset="0"/>
              </a:rPr>
              <a:t>njodzi</a:t>
            </a:r>
            <a:r>
              <a:rPr lang="en-GB" b="1" dirty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6917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1752600"/>
            <a:ext cx="5334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Muchiitiko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chisingawanzoitika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mukabatira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HIV,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munogona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kuita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kusadaira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kumishonga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kana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mukaramba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muchishandisa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ring.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Zvinogona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kuitika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vamwe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vangangokubatai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zvisina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kunaka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kana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kuita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rusaruro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kwamuri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nokuda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kokuva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mutsvakurudzo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</a:rPr>
              <a:t>Ndedzipi </a:t>
            </a:r>
            <a:r>
              <a:rPr lang="en-GB" b="1" dirty="0" err="1">
                <a:latin typeface="Calibri" panose="020F0502020204030204" pitchFamily="34" charset="0"/>
              </a:rPr>
              <a:t>njodzi</a:t>
            </a:r>
            <a:r>
              <a:rPr lang="en-GB" b="1" dirty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2961035"/>
            <a:ext cx="3346994" cy="2231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7016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</a:rPr>
              <a:t>Zvii </a:t>
            </a:r>
            <a:r>
              <a:rPr lang="en-GB" b="1" dirty="0" err="1">
                <a:latin typeface="Calibri" panose="020F0502020204030204" pitchFamily="34" charset="0"/>
              </a:rPr>
              <a:t>zvinowanikwa</a:t>
            </a:r>
            <a:r>
              <a:rPr lang="en-GB" b="1" dirty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600200"/>
            <a:ext cx="4241816" cy="4567428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Panguva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yokuva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mutsvakurudzo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madzimai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ari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mu HOPE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achapiwa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mukana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kana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achida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wekupiwa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ring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yemukati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menhengo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yesikarudzi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yemudzimai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yakaonekwa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njodzi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ichishanda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kudzivirira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kubatira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HIV.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7" name="Picture 6" descr="ipm_01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18606"/>
            <a:ext cx="3581400" cy="46046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353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1113" y="1600200"/>
            <a:ext cx="4095103" cy="445584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Madzimai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ari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mutsvakurudzo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achaongororwa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zveutano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achaitwa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ongororo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dzekutarisa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utano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hwavo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kuronga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mhuri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kupangwa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mazano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nokuongororwa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HIV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nezvirwere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zvepabonde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nekurapiwa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kana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kutumirwa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dzimwe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nzvimbo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sezvingadiwa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</a:rPr>
              <a:t>Zvii </a:t>
            </a:r>
            <a:r>
              <a:rPr lang="en-GB" b="1" dirty="0" err="1">
                <a:latin typeface="Calibri" panose="020F0502020204030204" pitchFamily="34" charset="0"/>
              </a:rPr>
              <a:t>zvinowanikwa</a:t>
            </a:r>
            <a:r>
              <a:rPr lang="en-GB" b="1" dirty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369518"/>
            <a:ext cx="4718713" cy="31458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6403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</a:rPr>
              <a:t>Chii </a:t>
            </a:r>
            <a:r>
              <a:rPr lang="en-GB" b="1" dirty="0" err="1">
                <a:latin typeface="Calibri" panose="020F0502020204030204" pitchFamily="34" charset="0"/>
              </a:rPr>
              <a:t>chingaitwe</a:t>
            </a:r>
            <a:r>
              <a:rPr lang="en-GB" b="1" dirty="0">
                <a:latin typeface="Calibri" panose="020F0502020204030204" pitchFamily="34" charset="0"/>
              </a:rPr>
              <a:t> ne </a:t>
            </a:r>
            <a:r>
              <a:rPr lang="en-GB" b="1" dirty="0" err="1">
                <a:latin typeface="Calibri" panose="020F0502020204030204" pitchFamily="34" charset="0"/>
              </a:rPr>
              <a:t>vamwe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uye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vanhu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vemunharaunda</a:t>
            </a:r>
            <a:r>
              <a:rPr lang="en-GB" b="1" dirty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672158"/>
            <a:ext cx="8458200" cy="1756842"/>
          </a:xfrm>
        </p:spPr>
        <p:txBody>
          <a:bodyPr/>
          <a:lstStyle/>
          <a:p>
            <a:pPr marL="0" lvl="0" indent="0">
              <a:buNone/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madzimai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anokodzera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kupinda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kusarudza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kupinda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mu HOPE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kushandisa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ring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isarudzo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yemuridzi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Madzimai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anokurudzirwa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kukurukura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sarudzo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yavo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nevamwe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vavo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nevamwe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vanhu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vakakosha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kwavari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191000"/>
            <a:ext cx="3575304" cy="23835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3294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1" t="17387" r="48647" b="8091"/>
          <a:stretch/>
        </p:blipFill>
        <p:spPr>
          <a:xfrm>
            <a:off x="0" y="2906921"/>
            <a:ext cx="2850455" cy="3951079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2667000" y="152400"/>
            <a:ext cx="6299216" cy="4572000"/>
          </a:xfrm>
          <a:prstGeom prst="wedgeEllipseCallout">
            <a:avLst>
              <a:gd name="adj1" fmla="val -51982"/>
              <a:gd name="adj2" fmla="val 61666"/>
            </a:avLst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02008" y="659209"/>
            <a:ext cx="5029199" cy="3558382"/>
          </a:xfrm>
        </p:spPr>
        <p:txBody>
          <a:bodyPr/>
          <a:lstStyle/>
          <a:p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Kana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muine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mibvunzo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kana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kuti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muchida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umbowo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hwakapamhidzirwa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ndapota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shanyirai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kiriniki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yetsvakurudzo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:</a:t>
            </a:r>
            <a:endParaRPr lang="en-US" sz="38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16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876" y="228600"/>
            <a:ext cx="8229600" cy="1143000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</a:rPr>
              <a:t>Zvii </a:t>
            </a:r>
            <a:r>
              <a:rPr lang="en-GB" b="1" dirty="0" err="1">
                <a:latin typeface="Calibri" panose="020F0502020204030204" pitchFamily="34" charset="0"/>
              </a:rPr>
              <a:t>zvakabuda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mutsvakurudzo</a:t>
            </a:r>
            <a:r>
              <a:rPr lang="en-GB" b="1" dirty="0">
                <a:latin typeface="Calibri" panose="020F0502020204030204" pitchFamily="34" charset="0"/>
              </a:rPr>
              <a:t> ye ASPIRE?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876" y="2133600"/>
            <a:ext cx="8229600" cy="3124200"/>
          </a:xfrm>
        </p:spPr>
        <p:txBody>
          <a:bodyPr/>
          <a:lstStyle/>
          <a:p>
            <a:pPr marL="0" lvl="0" indent="0" algn="ctr">
              <a:buClr>
                <a:srgbClr val="669900"/>
              </a:buClr>
              <a:buSzPct val="70000"/>
              <a:buNone/>
            </a:pPr>
            <a:endParaRPr lang="en-US" b="1" kern="0" dirty="0">
              <a:solidFill>
                <a:srgbClr val="740074"/>
              </a:solidFill>
              <a:latin typeface="Calibri" panose="020F0502020204030204" pitchFamily="34" charset="0"/>
            </a:endParaRPr>
          </a:p>
          <a:p>
            <a:pPr marL="0" lvl="0" indent="0" algn="ctr">
              <a:buClr>
                <a:srgbClr val="669900"/>
              </a:buClr>
              <a:buSzPct val="70000"/>
              <a:buNone/>
            </a:pP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</a:rPr>
              <a:t>Kufanana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</a:rPr>
              <a:t>nedzimwe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</a:rPr>
              <a:t>nzira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</a:rPr>
              <a:t>dzekudzivirira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</a:rPr>
              <a:t>, ring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</a:rPr>
              <a:t>inoshanda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</a:rPr>
              <a:t>bedzi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</a:rPr>
              <a:t> kana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</a:rPr>
              <a:t>ikashandiswa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</a:rPr>
              <a:t>zvakanaka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</a:rPr>
              <a:t>nguva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</a:rPr>
              <a:t>dzose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</a:rPr>
              <a:t>. Ring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</a:rPr>
              <a:t>zvakare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</a:rPr>
              <a:t>yakanga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</a:rPr>
              <a:t>isina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</a:rPr>
              <a:t>njodzi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</a:rPr>
              <a:t> ,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</a:rPr>
              <a:t>zvichireva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</a:rPr>
              <a:t>kuti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</a:rPr>
              <a:t>haina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</a:rPr>
              <a:t>kukonzera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</a:rPr>
              <a:t>matambudziko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</a:rPr>
              <a:t>ehutano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</a:rPr>
              <a:t>akakura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820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57800" y="1676400"/>
            <a:ext cx="3709460" cy="3881628"/>
          </a:xfrm>
        </p:spPr>
        <p:txBody>
          <a:bodyPr/>
          <a:lstStyle/>
          <a:p>
            <a:pPr algn="l"/>
            <a:r>
              <a:rPr lang="en-GB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</a:t>
            </a:r>
            <a:r>
              <a:rPr lang="en-GB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kubudirira</a:t>
            </a:r>
            <a:r>
              <a:rPr lang="en-GB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kukuru</a:t>
            </a:r>
            <a:r>
              <a:rPr lang="en-GB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kwakanga</a:t>
            </a:r>
            <a:r>
              <a:rPr lang="en-GB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kusingakwanisiki</a:t>
            </a:r>
            <a:r>
              <a:rPr lang="en-GB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pasina</a:t>
            </a:r>
            <a:r>
              <a:rPr lang="en-GB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kuzvipira</a:t>
            </a:r>
            <a:r>
              <a:rPr lang="en-GB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kwemadzimai</a:t>
            </a:r>
            <a:r>
              <a:rPr lang="en-GB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edu</a:t>
            </a:r>
            <a:r>
              <a:rPr lang="en-GB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aiva</a:t>
            </a:r>
            <a:r>
              <a:rPr lang="en-GB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mutsvakurudzo</a:t>
            </a:r>
            <a:r>
              <a:rPr lang="en-GB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!</a:t>
            </a:r>
            <a:endParaRPr lang="en-US" sz="32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35542"/>
            <a:ext cx="84917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Zvii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zvakabuda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mutsvakurudzo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ye ASPIRE?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1981200"/>
            <a:ext cx="2658086" cy="39932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417638"/>
          </a:xfrm>
        </p:spPr>
        <p:txBody>
          <a:bodyPr/>
          <a:lstStyle/>
          <a:p>
            <a:r>
              <a:rPr lang="en-GB" sz="3400" b="1" dirty="0" err="1">
                <a:latin typeface="Calibri" panose="020F0502020204030204" pitchFamily="34" charset="0"/>
              </a:rPr>
              <a:t>Ko</a:t>
            </a:r>
            <a:r>
              <a:rPr lang="en-GB" sz="3400" b="1" dirty="0">
                <a:latin typeface="Calibri" panose="020F0502020204030204" pitchFamily="34" charset="0"/>
              </a:rPr>
              <a:t> ring </a:t>
            </a:r>
            <a:r>
              <a:rPr lang="en-GB" sz="3400" b="1" dirty="0" err="1">
                <a:latin typeface="Calibri" panose="020F0502020204030204" pitchFamily="34" charset="0"/>
              </a:rPr>
              <a:t>yedapivirine</a:t>
            </a:r>
            <a:r>
              <a:rPr lang="en-GB" sz="3400" b="1" dirty="0">
                <a:latin typeface="Calibri" panose="020F0502020204030204" pitchFamily="34" charset="0"/>
              </a:rPr>
              <a:t> </a:t>
            </a:r>
            <a:r>
              <a:rPr lang="en-GB" sz="3400" b="1" dirty="0" err="1">
                <a:latin typeface="Calibri" panose="020F0502020204030204" pitchFamily="34" charset="0"/>
              </a:rPr>
              <a:t>yemukati</a:t>
            </a:r>
            <a:r>
              <a:rPr lang="en-GB" sz="3400" b="1" dirty="0">
                <a:latin typeface="Calibri" panose="020F0502020204030204" pitchFamily="34" charset="0"/>
              </a:rPr>
              <a:t> </a:t>
            </a:r>
            <a:r>
              <a:rPr lang="en-GB" sz="3400" b="1" dirty="0" err="1">
                <a:latin typeface="Calibri" panose="020F0502020204030204" pitchFamily="34" charset="0"/>
              </a:rPr>
              <a:t>menhengo</a:t>
            </a:r>
            <a:r>
              <a:rPr lang="en-GB" sz="3400" b="1" dirty="0">
                <a:latin typeface="Calibri" panose="020F0502020204030204" pitchFamily="34" charset="0"/>
              </a:rPr>
              <a:t> </a:t>
            </a:r>
            <a:r>
              <a:rPr lang="en-GB" sz="3400" b="1" dirty="0" err="1">
                <a:latin typeface="Calibri" panose="020F0502020204030204" pitchFamily="34" charset="0"/>
              </a:rPr>
              <a:t>yesikarudzi</a:t>
            </a:r>
            <a:r>
              <a:rPr lang="en-GB" sz="3400" b="1" dirty="0">
                <a:latin typeface="Calibri" panose="020F0502020204030204" pitchFamily="34" charset="0"/>
              </a:rPr>
              <a:t> </a:t>
            </a:r>
            <a:r>
              <a:rPr lang="en-GB" sz="3400" b="1" dirty="0" err="1">
                <a:latin typeface="Calibri" panose="020F0502020204030204" pitchFamily="34" charset="0"/>
              </a:rPr>
              <a:t>yemudzimai</a:t>
            </a:r>
            <a:r>
              <a:rPr lang="en-GB" sz="3400" b="1" dirty="0">
                <a:latin typeface="Calibri" panose="020F0502020204030204" pitchFamily="34" charset="0"/>
              </a:rPr>
              <a:t> </a:t>
            </a:r>
            <a:r>
              <a:rPr lang="en-GB" sz="3400" b="1" dirty="0" err="1">
                <a:latin typeface="Calibri" panose="020F0502020204030204" pitchFamily="34" charset="0"/>
              </a:rPr>
              <a:t>ichawanikwa</a:t>
            </a:r>
            <a:r>
              <a:rPr lang="en-GB" sz="3400" b="1" dirty="0">
                <a:latin typeface="Calibri" panose="020F0502020204030204" pitchFamily="34" charset="0"/>
              </a:rPr>
              <a:t> </a:t>
            </a:r>
            <a:r>
              <a:rPr lang="en-GB" sz="3400" b="1" dirty="0" err="1">
                <a:latin typeface="Calibri" panose="020F0502020204030204" pitchFamily="34" charset="0"/>
              </a:rPr>
              <a:t>riini</a:t>
            </a:r>
            <a:r>
              <a:rPr lang="en-GB" sz="3400" b="1" dirty="0">
                <a:latin typeface="Calibri" panose="020F0502020204030204" pitchFamily="34" charset="0"/>
              </a:rPr>
              <a:t> </a:t>
            </a:r>
            <a:r>
              <a:rPr lang="en-GB" sz="3400" b="1" dirty="0" err="1">
                <a:latin typeface="Calibri" panose="020F0502020204030204" pitchFamily="34" charset="0"/>
              </a:rPr>
              <a:t>munharaunda</a:t>
            </a:r>
            <a:r>
              <a:rPr lang="en-GB" sz="3400" b="1" dirty="0">
                <a:latin typeface="Calibri" panose="020F0502020204030204" pitchFamily="34" charset="0"/>
              </a:rPr>
              <a:t> </a:t>
            </a:r>
            <a:r>
              <a:rPr lang="en-GB" sz="3400" b="1" dirty="0" err="1">
                <a:latin typeface="Calibri" panose="020F0502020204030204" pitchFamily="34" charset="0"/>
              </a:rPr>
              <a:t>dzedu</a:t>
            </a:r>
            <a:r>
              <a:rPr lang="en-GB" sz="3400" b="1" dirty="0">
                <a:latin typeface="Calibri" panose="020F0502020204030204" pitchFamily="34" charset="0"/>
              </a:rPr>
              <a:t>?</a:t>
            </a:r>
            <a:endParaRPr lang="en-US" sz="3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81961"/>
            <a:ext cx="4876800" cy="446643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IPM,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boka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rakagadzira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ring,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ririkushanda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nehurumende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vamwe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vavo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nechinangwa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chekuti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ring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iwanikwe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munharaunda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dzedu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Hatizivi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ring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ichabvumidzwa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, kana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zvichanyatsotora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nguva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yakadini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ring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isati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yave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kuwanikwa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asi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hurongwa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hwacho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hunowanzotora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makore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akawanda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56" y="1771261"/>
            <a:ext cx="5001960" cy="50867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90016" cy="1143000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</a:rPr>
              <a:t>Nei </a:t>
            </a:r>
            <a:r>
              <a:rPr lang="en-GB" b="1" dirty="0" err="1">
                <a:latin typeface="Calibri" panose="020F0502020204030204" pitchFamily="34" charset="0"/>
              </a:rPr>
              <a:t>tsvakurudzo</a:t>
            </a:r>
            <a:r>
              <a:rPr lang="en-GB" b="1" dirty="0">
                <a:latin typeface="Calibri" panose="020F0502020204030204" pitchFamily="34" charset="0"/>
              </a:rPr>
              <a:t> ye HOPE </a:t>
            </a:r>
            <a:r>
              <a:rPr lang="en-GB" b="1" dirty="0" err="1">
                <a:latin typeface="Calibri" panose="020F0502020204030204" pitchFamily="34" charset="0"/>
              </a:rPr>
              <a:t>irikuitwa</a:t>
            </a:r>
            <a:r>
              <a:rPr lang="en-GB" b="1" dirty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438400"/>
            <a:ext cx="8991600" cy="27432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HOPE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itsvakurudzo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ye Open- Label Extension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(OLE )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yakarongwa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kupa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varimutsvakurudzo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mukana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wokusarudza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kushandisa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chigadzirwa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chinoshanda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chetsvakurudzo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chisati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chawanikwa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munharaunda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endParaRPr lang="en-US" sz="34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4172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780218"/>
            <a:ext cx="5181600" cy="4876800"/>
          </a:xfrm>
        </p:spPr>
        <p:txBody>
          <a:bodyPr/>
          <a:lstStyle/>
          <a:p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Chinangwa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chikuru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chetsvakurudzo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ye HOPE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kupa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vari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mutsvakurudzo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mukana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wokusarudza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ipapo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ipapo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kushandisa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ring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yedapivirine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yemukati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menhengo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yesikarudzi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yemudzimai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yakaonekwa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haina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njodzi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kuderedza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njodzi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yokubatira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HIV.</a:t>
            </a:r>
            <a:endParaRPr lang="en-US" sz="3000" b="1" i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5864" y="293895"/>
            <a:ext cx="8813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Nei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tsvakurudzo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ye HOPE </a:t>
            </a:r>
            <a:r>
              <a:rPr lang="en-GB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irikuitwa</a:t>
            </a:r>
            <a:r>
              <a:rPr lang="en-GB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1871533"/>
            <a:ext cx="3072650" cy="42858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276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02968" cy="1143000"/>
          </a:xfrm>
        </p:spPr>
        <p:txBody>
          <a:bodyPr/>
          <a:lstStyle/>
          <a:p>
            <a:r>
              <a:rPr lang="nn-NO" b="1" dirty="0">
                <a:latin typeface="Calibri" panose="020F0502020204030204" pitchFamily="34" charset="0"/>
              </a:rPr>
              <a:t>Ndiani unokodzera kupinda mutsvakurudzo ye HOPE?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2263" y="1633182"/>
            <a:ext cx="4984784" cy="4567428"/>
          </a:xfrm>
        </p:spPr>
        <p:txBody>
          <a:bodyPr/>
          <a:lstStyle/>
          <a:p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Parizvino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madzimai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akanga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ari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mutsvakurudzo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ye ASPIRE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chete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ndivo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vachapiwa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mukana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wokupinda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mu HOPE. </a:t>
            </a:r>
          </a:p>
          <a:p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Madzimai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anofanira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kunzwisisa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zvinodikanwa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mutsvakurudzo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vobvuma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kupindamo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743200"/>
            <a:ext cx="3889585" cy="19082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4299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443"/>
            <a:ext cx="8686800" cy="1143000"/>
          </a:xfrm>
        </p:spPr>
        <p:txBody>
          <a:bodyPr/>
          <a:lstStyle/>
          <a:p>
            <a:r>
              <a:rPr lang="nn-NO" b="1" dirty="0">
                <a:latin typeface="Calibri" panose="020F0502020204030204" pitchFamily="34" charset="0"/>
              </a:rPr>
              <a:t>Ndiani unokodzera kupinda mutsvakurudzo ye HOPE?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43098"/>
            <a:ext cx="5943600" cy="4686301"/>
          </a:xfrm>
        </p:spPr>
        <p:txBody>
          <a:bodyPr/>
          <a:lstStyle/>
          <a:p>
            <a:r>
              <a:rPr lang="en-GB" b="1" kern="0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Madzimai</a:t>
            </a:r>
            <a:r>
              <a:rPr lang="en-GB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b="1" kern="0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anofanira</a:t>
            </a:r>
            <a:r>
              <a:rPr lang="en-GB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b="1" kern="0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kunge</a:t>
            </a:r>
            <a:r>
              <a:rPr lang="en-GB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b="1" kern="0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aine</a:t>
            </a:r>
            <a:r>
              <a:rPr lang="en-GB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b="1" kern="0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hutano</a:t>
            </a:r>
            <a:r>
              <a:rPr lang="en-GB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b="1" kern="0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hwakanaka</a:t>
            </a:r>
            <a:r>
              <a:rPr lang="en-GB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GB" b="1" kern="0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vasina</a:t>
            </a:r>
            <a:r>
              <a:rPr lang="en-GB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HIV, </a:t>
            </a:r>
            <a:r>
              <a:rPr lang="en-GB" b="1" kern="0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uye</a:t>
            </a:r>
            <a:r>
              <a:rPr lang="en-GB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b="1" kern="0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vasina</a:t>
            </a:r>
            <a:r>
              <a:rPr lang="en-GB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GB" b="1" kern="0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pamuviri</a:t>
            </a:r>
            <a:r>
              <a:rPr lang="en-GB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kana </a:t>
            </a:r>
            <a:r>
              <a:rPr lang="en-GB" b="1" kern="0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kuyamwisa</a:t>
            </a:r>
            <a:r>
              <a:rPr lang="en-GB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 </a:t>
            </a:r>
          </a:p>
          <a:p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Madzimai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achaitwa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ongororo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dzezveutano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uye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ongororo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dzokutsinhira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kuti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vanokodzera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kern="0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kupinda</a:t>
            </a:r>
            <a:r>
              <a:rPr lang="en-US" b="1" kern="0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mu HOPE.</a:t>
            </a:r>
            <a:endParaRPr lang="en-US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825" y="3274993"/>
            <a:ext cx="2853175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090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61d8a3e7-4184-4e7d-9c93-462baf318fb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4_Quadrant">
  <a:themeElements>
    <a:clrScheme name="Quadrant 12">
      <a:dk1>
        <a:srgbClr val="000000"/>
      </a:dk1>
      <a:lt1>
        <a:srgbClr val="FFFFFF"/>
      </a:lt1>
      <a:dk2>
        <a:srgbClr val="000000"/>
      </a:dk2>
      <a:lt2>
        <a:srgbClr val="669900"/>
      </a:lt2>
      <a:accent1>
        <a:srgbClr val="800080"/>
      </a:accent1>
      <a:accent2>
        <a:srgbClr val="800080"/>
      </a:accent2>
      <a:accent3>
        <a:srgbClr val="FFFFFF"/>
      </a:accent3>
      <a:accent4>
        <a:srgbClr val="000000"/>
      </a:accent4>
      <a:accent5>
        <a:srgbClr val="C0AAC0"/>
      </a:accent5>
      <a:accent6>
        <a:srgbClr val="730073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2">
        <a:dk1>
          <a:srgbClr val="000000"/>
        </a:dk1>
        <a:lt1>
          <a:srgbClr val="FFFFFF"/>
        </a:lt1>
        <a:dk2>
          <a:srgbClr val="00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w_x0020_metadata xmlns="e6e80880-be38-4dd8-99da-434f2d03d560" xsi:nil="true"/>
    <Tool xmlns="E6E80880-BE38-4DD8-99DA-434F2D03D560" xsi:nil="true"/>
    <Status xmlns="e6e80880-be38-4dd8-99da-434f2d03d560" xsi:nil="true"/>
    <For_x0020_Review xmlns="E6E80880-BE38-4DD8-99DA-434F2D03D560">Yes</For_x0020_Review>
    <SharedWithUsers xmlns="0cdb9d7b-3bdb-4b1c-be50-7737cb6ee7a2">
      <UserInfo>
        <DisplayName>Jontraye Davis</DisplayName>
        <AccountId>58</AccountId>
        <AccountType/>
      </UserInfo>
      <UserInfo>
        <DisplayName>Eunice Okumu</DisplayName>
        <AccountId>149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D164BEA822740AA9F6B3827FABFEE" ma:contentTypeVersion="6" ma:contentTypeDescription="Create a new document." ma:contentTypeScope="" ma:versionID="81daa1eec9a9d9599619bfc7b935d289">
  <xsd:schema xmlns:xsd="http://www.w3.org/2001/XMLSchema" xmlns:xs="http://www.w3.org/2001/XMLSchema" xmlns:p="http://schemas.microsoft.com/office/2006/metadata/properties" xmlns:ns2="E6E80880-BE38-4DD8-99DA-434F2D03D560" xmlns:ns3="0cdb9d7b-3bdb-4b1c-be50-7737cb6ee7a2" xmlns:ns4="e6e80880-be38-4dd8-99da-434f2d03d560" targetNamespace="http://schemas.microsoft.com/office/2006/metadata/properties" ma:root="true" ma:fieldsID="be578a0752cd774d2afe306bd5cc223a" ns2:_="" ns3:_="" ns4:_="">
    <xsd:import namespace="E6E80880-BE38-4DD8-99DA-434F2D03D560"/>
    <xsd:import namespace="0cdb9d7b-3bdb-4b1c-be50-7737cb6ee7a2"/>
    <xsd:import namespace="e6e80880-be38-4dd8-99da-434f2d03d560"/>
    <xsd:element name="properties">
      <xsd:complexType>
        <xsd:sequence>
          <xsd:element name="documentManagement">
            <xsd:complexType>
              <xsd:all>
                <xsd:element ref="ns2:For_x0020_Review" minOccurs="0"/>
                <xsd:element ref="ns2:Tool" minOccurs="0"/>
                <xsd:element ref="ns3:SharedWithUsers" minOccurs="0"/>
                <xsd:element ref="ns3:SharedWithDetails" minOccurs="0"/>
                <xsd:element ref="ns4:Status" minOccurs="0"/>
                <xsd:element ref="ns4:new_x0020_metadata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For_x0020_Review" ma:index="8" nillable="true" ma:displayName="For Review" ma:format="Dropdown" ma:internalName="For_x0020_Review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Tool" ma:index="9" nillable="true" ma:displayName="Tool" ma:format="Dropdown" ma:internalName="Tool">
      <xsd:simpleType>
        <xsd:restriction base="dms:Choice">
          <xsd:enumeration value="Calendar/Calculators"/>
          <xsd:enumeration value="Counseling"/>
          <xsd:enumeration value="Essential Docs"/>
          <xsd:enumeration value="IC Support"/>
          <xsd:enumeration value="Other"/>
          <xsd:enumeration value="Safety/Clinical"/>
          <xsd:enumeration value="SOPs"/>
          <xsd:enumeration value="Visit Checklist"/>
          <xsd:enumeration value="Activation Checklist"/>
          <xsd:enumeration value="Close Out Checklis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b9d7b-3bdb-4b1c-be50-7737cb6ee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Status" ma:index="12" nillable="true" ma:displayName="Status" ma:format="Dropdown" ma:internalName="Status">
      <xsd:simpleType>
        <xsd:restriction base="dms:Choice">
          <xsd:enumeration value="Archive"/>
          <xsd:enumeration value="Draft"/>
          <xsd:enumeration value="Final"/>
        </xsd:restriction>
      </xsd:simpleType>
    </xsd:element>
    <xsd:element name="new_x0020_metadata" ma:index="13" nillable="true" ma:displayName="new metadata" ma:internalName="new_x0020_metadat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452F35-845F-4E8C-B7E4-65B73AAB2E6A}">
  <ds:schemaRefs>
    <ds:schemaRef ds:uri="http://purl.org/dc/terms/"/>
    <ds:schemaRef ds:uri="0cdb9d7b-3bdb-4b1c-be50-7737cb6ee7a2"/>
    <ds:schemaRef ds:uri="http://schemas.openxmlformats.org/package/2006/metadata/core-properties"/>
    <ds:schemaRef ds:uri="http://schemas.microsoft.com/office/2006/documentManagement/types"/>
    <ds:schemaRef ds:uri="E6E80880-BE38-4DD8-99DA-434F2D03D560"/>
    <ds:schemaRef ds:uri="http://purl.org/dc/elements/1.1/"/>
    <ds:schemaRef ds:uri="http://schemas.microsoft.com/office/2006/metadata/properties"/>
    <ds:schemaRef ds:uri="e6e80880-be38-4dd8-99da-434f2d03d560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D0EA24B-F521-46B1-823F-AC218AEA20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AB30E1-DCC9-44A6-9903-50A320ABA9D0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297CB99D-4EE3-41FB-941F-B548803064C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6522</TotalTime>
  <Words>1030</Words>
  <Application>Microsoft Office PowerPoint</Application>
  <PresentationFormat>On-screen Show (4:3)</PresentationFormat>
  <Paragraphs>101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Candara</vt:lpstr>
      <vt:lpstr>Times New Roman</vt:lpstr>
      <vt:lpstr>Wingdings</vt:lpstr>
      <vt:lpstr>4_Quadrant</vt:lpstr>
      <vt:lpstr>2_Office Theme</vt:lpstr>
      <vt:lpstr>3_Office Theme</vt:lpstr>
      <vt:lpstr>Office Theme</vt:lpstr>
      <vt:lpstr>Overview Umbowo  hwemadzimai, vamwe vavo uye vemunharaunda</vt:lpstr>
      <vt:lpstr>Zvii zvakabuda mutsvakurudzo ye ASPIRE?</vt:lpstr>
      <vt:lpstr>Zvii zvakabuda mutsvakurudzo ye ASPIRE?</vt:lpstr>
      <vt:lpstr>Uku kubudirira kukuru kwakanga kusingakwanisiki pasina kuzvipira kwemadzimai edu aiva mutsvakurudzo!</vt:lpstr>
      <vt:lpstr>Ko ring yedapivirine yemukati menhengo yesikarudzi yemudzimai ichawanikwa riini munharaunda dzedu?</vt:lpstr>
      <vt:lpstr>Nei tsvakurudzo ye HOPE irikuitwa?</vt:lpstr>
      <vt:lpstr>Chinangwa chikuru chetsvakurudzo ye HOPE kupa vari mutsvakurudzo mukana wokusarudza ipapo ipapo kushandisa ring yedapivirine yemukati menhengo yesikarudzi yemudzimai, yakaonekwa kuti haina njodzi uye kuderedza njodzi yokubatira HIV.</vt:lpstr>
      <vt:lpstr>Ndiani unokodzera kupinda mutsvakurudzo ye HOPE?</vt:lpstr>
      <vt:lpstr>Ndiani unokodzera kupinda mutsvakurudzo ye HOPE?</vt:lpstr>
      <vt:lpstr>Ko tsvakurudzo yakareba sei? Ko kushanya kutsvakurudzo kunoitwa kangani?</vt:lpstr>
      <vt:lpstr>Ko maring emukati menhengo yesikarudzi yemudzimai akadini mu HOPE?</vt:lpstr>
      <vt:lpstr>Chii chichakumbirwa madzimai achapinda muHOPE kuti aite?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 madzimai anoramba kupinda mu HOPE?</vt:lpstr>
      <vt:lpstr>Ko madzimai anoramba kupinda mu HOPE?</vt:lpstr>
      <vt:lpstr>Ndedzipi njodzi?</vt:lpstr>
      <vt:lpstr>Ndedzipi njodzi?</vt:lpstr>
      <vt:lpstr>Ndedzipi njodzi?</vt:lpstr>
      <vt:lpstr>Zvii zvinowanikwa?</vt:lpstr>
      <vt:lpstr>Zvii zvinowanikwa?</vt:lpstr>
      <vt:lpstr>Chii chingaitwe ne vamwe uye vanhu vemunharaunda?</vt:lpstr>
      <vt:lpstr>Kana muine mibvunzo kana kuti muchida umbowo hwakapamhidzirwa, ndapota shanyirai kiriniki yetsvakurudzo:</vt:lpstr>
    </vt:vector>
  </TitlesOfParts>
  <Company>MTN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Microbicides 2008</dc:title>
  <dc:creator>rullcm</dc:creator>
  <cp:lastModifiedBy>Eunice Okumu</cp:lastModifiedBy>
  <cp:revision>339</cp:revision>
  <cp:lastPrinted>2014-09-26T13:04:48Z</cp:lastPrinted>
  <dcterms:created xsi:type="dcterms:W3CDTF">2008-01-29T12:38:48Z</dcterms:created>
  <dcterms:modified xsi:type="dcterms:W3CDTF">2017-01-17T17:17:27Z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0x010100A23D164BEA822740AA9F6B3827FABFEE</vt:lpwstr>
  </property>
</Properties>
</file>